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4"/>
  </p:notesMasterIdLst>
  <p:handoutMasterIdLst>
    <p:handoutMasterId r:id="rId15"/>
  </p:handoutMasterIdLst>
  <p:sldIdLst>
    <p:sldId id="267" r:id="rId2"/>
    <p:sldId id="277" r:id="rId3"/>
    <p:sldId id="256" r:id="rId4"/>
    <p:sldId id="261" r:id="rId5"/>
    <p:sldId id="278" r:id="rId6"/>
    <p:sldId id="286" r:id="rId7"/>
    <p:sldId id="287" r:id="rId8"/>
    <p:sldId id="285" r:id="rId9"/>
    <p:sldId id="288" r:id="rId10"/>
    <p:sldId id="281" r:id="rId11"/>
    <p:sldId id="289" r:id="rId12"/>
    <p:sldId id="28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3" d="100"/>
          <a:sy n="93" d="100"/>
        </p:scale>
        <p:origin x="-656"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FDD6FE-44E8-A741-974B-E3C612287CCF}" type="datetimeFigureOut">
              <a:rPr lang="en-US" smtClean="0"/>
              <a:t>28/4/20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DE643E-3AB1-744A-840B-48037AF4E322}" type="slidenum">
              <a:rPr lang="en-US" smtClean="0"/>
              <a:t>‹#›</a:t>
            </a:fld>
            <a:endParaRPr lang="en-US"/>
          </a:p>
        </p:txBody>
      </p:sp>
    </p:spTree>
    <p:extLst>
      <p:ext uri="{BB962C8B-B14F-4D97-AF65-F5344CB8AC3E}">
        <p14:creationId xmlns:p14="http://schemas.microsoft.com/office/powerpoint/2010/main" val="38868259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56411D-D0E2-4945-B4D6-E675C51B96D5}" type="datetimeFigureOut">
              <a:rPr lang="en-US" smtClean="0"/>
              <a:t>28/4/20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31A1C7-9897-D841-B194-150276D6A50B}" type="slidenum">
              <a:rPr lang="en-US" smtClean="0"/>
              <a:t>‹#›</a:t>
            </a:fld>
            <a:endParaRPr lang="en-US"/>
          </a:p>
        </p:txBody>
      </p:sp>
    </p:spTree>
    <p:extLst>
      <p:ext uri="{BB962C8B-B14F-4D97-AF65-F5344CB8AC3E}">
        <p14:creationId xmlns:p14="http://schemas.microsoft.com/office/powerpoint/2010/main" val="376535551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C50F98-BBF8-604C-A199-31613591FEDF}"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917102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E3F406-BE27-2543-B585-A3C37E96E6F8}"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170575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56E1A5-5DA8-0347-BB7F-991961EA2B97}"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284585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96D9BF-82A6-3F42-BBE0-6211890E65FF}"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23360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D4966C2-9F43-544D-818E-1561CF5EDA76}" type="datetime1">
              <a:rPr lang="en-AU" smtClean="0"/>
              <a:t>28/4/20</a:t>
            </a:fld>
            <a:endParaRPr lang="en-AU"/>
          </a:p>
        </p:txBody>
      </p:sp>
      <p:sp>
        <p:nvSpPr>
          <p:cNvPr id="8" name="Footer Placeholder 7"/>
          <p:cNvSpPr>
            <a:spLocks noGrp="1"/>
          </p:cNvSpPr>
          <p:nvPr>
            <p:ph type="ftr" sz="quarter" idx="11"/>
          </p:nvPr>
        </p:nvSpPr>
        <p:spPr/>
        <p:txBody>
          <a:bodyPr/>
          <a:lstStyle/>
          <a:p>
            <a:r>
              <a:rPr lang="en-AU" smtClean="0"/>
              <a:t>Dr Hasti Abbasi</a:t>
            </a:r>
            <a:endParaRPr lang="en-A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81697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789879-39E8-AD46-B992-2AD79E28E00B}" type="datetime1">
              <a:rPr lang="en-AU" smtClean="0"/>
              <a:t>28/4/20</a:t>
            </a:fld>
            <a:endParaRPr lang="en-AU"/>
          </a:p>
        </p:txBody>
      </p:sp>
      <p:sp>
        <p:nvSpPr>
          <p:cNvPr id="4" name="Footer Placeholder 3"/>
          <p:cNvSpPr>
            <a:spLocks noGrp="1"/>
          </p:cNvSpPr>
          <p:nvPr>
            <p:ph type="ftr" sz="quarter" idx="11"/>
          </p:nvPr>
        </p:nvSpPr>
        <p:spPr/>
        <p:txBody>
          <a:bodyPr/>
          <a:lstStyle/>
          <a:p>
            <a:r>
              <a:rPr lang="en-AU" smtClean="0"/>
              <a:t>Dr Hasti Abbasi</a:t>
            </a:r>
            <a:endParaRPr lang="en-A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615594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54294-0112-1D41-824A-31CDF61881A5}" type="datetime1">
              <a:rPr lang="en-AU" smtClean="0"/>
              <a:t>28/4/20</a:t>
            </a:fld>
            <a:endParaRPr lang="en-AU"/>
          </a:p>
        </p:txBody>
      </p:sp>
      <p:sp>
        <p:nvSpPr>
          <p:cNvPr id="3" name="Footer Placeholder 2"/>
          <p:cNvSpPr>
            <a:spLocks noGrp="1"/>
          </p:cNvSpPr>
          <p:nvPr>
            <p:ph type="ftr" sz="quarter" idx="11"/>
          </p:nvPr>
        </p:nvSpPr>
        <p:spPr/>
        <p:txBody>
          <a:bodyPr/>
          <a:lstStyle/>
          <a:p>
            <a:r>
              <a:rPr lang="en-AU" smtClean="0"/>
              <a:t>Dr Hasti Abbasi</a:t>
            </a:r>
            <a:endParaRPr lang="en-A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1147618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41828EB-67E3-EC44-B04E-3B10C45054BC}"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133800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E903346-C768-0547-A18B-73A1EE0946FF}"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20444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2E06C5-A7B9-DA4D-A10E-432C9B1741E0}"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787882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E697B7-04A9-CF4C-83BE-4B8FDA541D36}"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E372AD0-455A-4191-969C-DF89E4439EB6}" type="slidenum">
              <a:rPr lang="en-AU" smtClean="0"/>
              <a:t>‹#›</a:t>
            </a:fld>
            <a:endParaRPr lang="en-A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8337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971D1ED-F9B9-3A42-A129-96AF044E4ABC}"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1470535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9C41255-8482-DD45-BC59-B6FF71915D5B}"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E372AD0-455A-4191-969C-DF89E4439EB6}" type="slidenum">
              <a:rPr lang="en-AU" smtClean="0"/>
              <a:t>‹#›</a:t>
            </a:fld>
            <a:endParaRPr lang="en-A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42258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CB9445F3-6DDF-3548-910E-D873BF1F5FA3}" type="datetime1">
              <a:rPr lang="en-AU" smtClean="0"/>
              <a:t>28/4/20</a:t>
            </a:fld>
            <a:endParaRPr lang="en-AU"/>
          </a:p>
        </p:txBody>
      </p:sp>
      <p:sp>
        <p:nvSpPr>
          <p:cNvPr id="6" name="Footer Placeholder 5"/>
          <p:cNvSpPr>
            <a:spLocks noGrp="1"/>
          </p:cNvSpPr>
          <p:nvPr>
            <p:ph type="ftr" sz="quarter" idx="11"/>
          </p:nvPr>
        </p:nvSpPr>
        <p:spPr/>
        <p:txBody>
          <a:bodyPr/>
          <a:lstStyle/>
          <a:p>
            <a:r>
              <a:rPr lang="en-AU" smtClean="0"/>
              <a:t>Dr Hasti Abbasi</a:t>
            </a:r>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1614005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0C7649-802C-144B-9594-0C5CEA280135}"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3817361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AA47A2-DB73-FC4C-A81B-AEA81E5E25EF}" type="datetime1">
              <a:rPr lang="en-AU" smtClean="0"/>
              <a:t>28/4/20</a:t>
            </a:fld>
            <a:endParaRPr lang="en-AU"/>
          </a:p>
        </p:txBody>
      </p:sp>
      <p:sp>
        <p:nvSpPr>
          <p:cNvPr id="5" name="Footer Placeholder 4"/>
          <p:cNvSpPr>
            <a:spLocks noGrp="1"/>
          </p:cNvSpPr>
          <p:nvPr>
            <p:ph type="ftr" sz="quarter" idx="11"/>
          </p:nvPr>
        </p:nvSpPr>
        <p:spPr/>
        <p:txBody>
          <a:bodyPr/>
          <a:lstStyle/>
          <a:p>
            <a:r>
              <a:rPr lang="en-AU" smtClean="0"/>
              <a:t>Dr Hasti Abbasi</a:t>
            </a:r>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E372AD0-455A-4191-969C-DF89E4439EB6}" type="slidenum">
              <a:rPr lang="en-AU" smtClean="0"/>
              <a:t>‹#›</a:t>
            </a:fld>
            <a:endParaRPr lang="en-AU"/>
          </a:p>
        </p:txBody>
      </p:sp>
    </p:spTree>
    <p:extLst>
      <p:ext uri="{BB962C8B-B14F-4D97-AF65-F5344CB8AC3E}">
        <p14:creationId xmlns:p14="http://schemas.microsoft.com/office/powerpoint/2010/main" val="2823524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9BB5F9C-2945-B543-8BC1-37EC2EB2C538}" type="datetime1">
              <a:rPr lang="en-AU" smtClean="0"/>
              <a:t>28/4/20</a:t>
            </a:fld>
            <a:endParaRPr lang="en-A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AU" smtClean="0"/>
              <a:t>Dr Hasti Abbasi</a:t>
            </a:r>
            <a:endParaRPr lang="en-A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E372AD0-455A-4191-969C-DF89E4439EB6}" type="slidenum">
              <a:rPr lang="en-AU" smtClean="0"/>
              <a:t>‹#›</a:t>
            </a:fld>
            <a:endParaRPr lang="en-AU"/>
          </a:p>
        </p:txBody>
      </p:sp>
    </p:spTree>
    <p:extLst>
      <p:ext uri="{BB962C8B-B14F-4D97-AF65-F5344CB8AC3E}">
        <p14:creationId xmlns:p14="http://schemas.microsoft.com/office/powerpoint/2010/main" val="123136495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709" y="544946"/>
            <a:ext cx="10104581" cy="701963"/>
          </a:xfrm>
        </p:spPr>
        <p:txBody>
          <a:bodyPr>
            <a:normAutofit fontScale="90000"/>
          </a:bodyPr>
          <a:lstStyle/>
          <a:p>
            <a:pPr algn="ctr"/>
            <a:r>
              <a:rPr lang="en-AU" sz="2800" b="1" dirty="0" smtClean="0"/>
              <a:t>Initial Stages in Transitioning Intensive Courses to Online Delivery </a:t>
            </a:r>
            <a:endParaRPr lang="en-AU" sz="2800" b="1" dirty="0"/>
          </a:p>
        </p:txBody>
      </p:sp>
      <p:sp>
        <p:nvSpPr>
          <p:cNvPr id="3" name="Subtitle 2"/>
          <p:cNvSpPr>
            <a:spLocks noGrp="1"/>
          </p:cNvSpPr>
          <p:nvPr>
            <p:ph type="subTitle" idx="1"/>
          </p:nvPr>
        </p:nvSpPr>
        <p:spPr>
          <a:xfrm>
            <a:off x="1043709" y="1995055"/>
            <a:ext cx="10104581" cy="4322618"/>
          </a:xfrm>
        </p:spPr>
        <p:txBody>
          <a:bodyPr>
            <a:noAutofit/>
          </a:bodyPr>
          <a:lstStyle/>
          <a:p>
            <a:pPr algn="l"/>
            <a:r>
              <a:rPr lang="en-AU" b="1" dirty="0" smtClean="0">
                <a:solidFill>
                  <a:schemeClr val="tx1"/>
                </a:solidFill>
              </a:rPr>
              <a:t>Think ahead about the required revisions before uploading the course outline on Canvas:</a:t>
            </a:r>
          </a:p>
          <a:p>
            <a:pPr algn="l"/>
            <a:endParaRPr lang="en-AU" b="1" dirty="0" smtClean="0">
              <a:solidFill>
                <a:schemeClr val="tx1"/>
              </a:solidFill>
            </a:endParaRPr>
          </a:p>
          <a:p>
            <a:pPr marL="285750" indent="-285750" algn="l">
              <a:buFont typeface="Arial" panose="020B0604020202020204" pitchFamily="34" charset="0"/>
              <a:buChar char="•"/>
            </a:pPr>
            <a:r>
              <a:rPr lang="en-AU" b="1" dirty="0" smtClean="0">
                <a:solidFill>
                  <a:schemeClr val="tx1"/>
                </a:solidFill>
              </a:rPr>
              <a:t>Start </a:t>
            </a:r>
            <a:r>
              <a:rPr lang="en-AU" b="1" dirty="0">
                <a:solidFill>
                  <a:schemeClr val="tx1"/>
                </a:solidFill>
              </a:rPr>
              <a:t>with </a:t>
            </a:r>
            <a:r>
              <a:rPr lang="en-AU" b="1" dirty="0" smtClean="0">
                <a:solidFill>
                  <a:schemeClr val="tx1"/>
                </a:solidFill>
              </a:rPr>
              <a:t>thinking </a:t>
            </a:r>
            <a:r>
              <a:rPr lang="en-AU" b="1" dirty="0">
                <a:solidFill>
                  <a:schemeClr val="tx1"/>
                </a:solidFill>
              </a:rPr>
              <a:t>about the pedagogy of designing that brings together different e-learning elements including the right technology, engaging learning activities, authentic assessments and the opportunity to provide timely interventions to underpin successful course </a:t>
            </a:r>
            <a:r>
              <a:rPr lang="en-AU" b="1" dirty="0" smtClean="0">
                <a:solidFill>
                  <a:schemeClr val="tx1"/>
                </a:solidFill>
              </a:rPr>
              <a:t>progression.</a:t>
            </a:r>
          </a:p>
          <a:p>
            <a:pPr algn="l"/>
            <a:endParaRPr lang="en-AU" b="1" dirty="0" smtClean="0">
              <a:solidFill>
                <a:schemeClr val="tx1"/>
              </a:solidFill>
            </a:endParaRPr>
          </a:p>
          <a:p>
            <a:pPr marL="285750" indent="-285750" algn="l">
              <a:buFont typeface="Arial" panose="020B0604020202020204" pitchFamily="34" charset="0"/>
              <a:buChar char="•"/>
            </a:pPr>
            <a:r>
              <a:rPr lang="en-AU" b="1" dirty="0" smtClean="0">
                <a:solidFill>
                  <a:schemeClr val="tx1"/>
                </a:solidFill>
              </a:rPr>
              <a:t>If necessary, revise the assessments, restructure the learning activities and required readings, and add additional instructional videos to move students progressively toward stronger understanding and, ultimately, higher levels of comprehension and skill acquisition in the learning process.</a:t>
            </a:r>
          </a:p>
          <a:p>
            <a:pPr algn="l"/>
            <a:endParaRPr lang="en-AU" b="1" dirty="0">
              <a:solidFill>
                <a:schemeClr val="tx1"/>
              </a:solidFill>
            </a:endParaRPr>
          </a:p>
          <a:p>
            <a:pPr algn="l"/>
            <a:endParaRPr lang="en-AU" b="1" dirty="0" smtClean="0">
              <a:solidFill>
                <a:schemeClr val="tx1"/>
              </a:solidFill>
            </a:endParaRPr>
          </a:p>
          <a:p>
            <a:endParaRPr lang="en-AU" b="1" dirty="0" smtClean="0">
              <a:solidFill>
                <a:schemeClr val="tx1"/>
              </a:solidFill>
            </a:endParaRPr>
          </a:p>
          <a:p>
            <a:pPr algn="l"/>
            <a:endParaRPr lang="en-AU" b="1" dirty="0" smtClean="0">
              <a:solidFill>
                <a:schemeClr val="tx1"/>
              </a:solidFill>
            </a:endParaRPr>
          </a:p>
          <a:p>
            <a:pPr algn="l"/>
            <a:endParaRPr lang="en-AU" b="1" dirty="0" smtClean="0">
              <a:solidFill>
                <a:schemeClr val="tx1"/>
              </a:solidFill>
            </a:endParaRPr>
          </a:p>
          <a:p>
            <a:pPr algn="l"/>
            <a:endParaRPr lang="en-AU" b="1" dirty="0" smtClean="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2214078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945" y="624110"/>
            <a:ext cx="10834255" cy="613564"/>
          </a:xfrm>
        </p:spPr>
        <p:txBody>
          <a:bodyPr>
            <a:normAutofit/>
          </a:bodyPr>
          <a:lstStyle/>
          <a:p>
            <a:pPr algn="ctr"/>
            <a:r>
              <a:rPr lang="en-AU" sz="2400" b="1" dirty="0"/>
              <a:t>Initial Stages in Transitioning Intensive Courses to Online Delivery </a:t>
            </a:r>
            <a:endParaRPr lang="en-AU" sz="2400" dirty="0" smtClean="0"/>
          </a:p>
        </p:txBody>
      </p:sp>
      <p:sp>
        <p:nvSpPr>
          <p:cNvPr id="4" name="Rectangle 3"/>
          <p:cNvSpPr/>
          <p:nvPr/>
        </p:nvSpPr>
        <p:spPr>
          <a:xfrm>
            <a:off x="1052945" y="1237674"/>
            <a:ext cx="10834254" cy="4247317"/>
          </a:xfrm>
          <a:prstGeom prst="rect">
            <a:avLst/>
          </a:prstGeom>
        </p:spPr>
        <p:txBody>
          <a:bodyPr wrap="square">
            <a:spAutoFit/>
          </a:bodyPr>
          <a:lstStyle/>
          <a:p>
            <a:pPr marL="285750" indent="-285750">
              <a:buFont typeface="Arial" panose="020B0604020202020204" pitchFamily="34" charset="0"/>
              <a:buChar char="•"/>
            </a:pPr>
            <a:endParaRPr lang="en-AU" b="1" dirty="0" smtClean="0"/>
          </a:p>
          <a:p>
            <a:pPr marL="285750" indent="-285750">
              <a:buFont typeface="Arial" panose="020B0604020202020204" pitchFamily="34" charset="0"/>
              <a:buChar char="•"/>
            </a:pPr>
            <a:endParaRPr lang="en-AU" b="1" dirty="0" smtClean="0"/>
          </a:p>
          <a:p>
            <a:pPr marL="285750" indent="-285750">
              <a:buFont typeface="Arial" panose="020B0604020202020204" pitchFamily="34" charset="0"/>
              <a:buChar char="•"/>
            </a:pPr>
            <a:r>
              <a:rPr lang="en-AU" b="1" dirty="0" smtClean="0"/>
              <a:t>Make an introductory video and present the learning objectives, the delivery approach, and the pathway for students to interact with you and other students.</a:t>
            </a:r>
          </a:p>
          <a:p>
            <a:pPr marL="285750" indent="-285750">
              <a:buFont typeface="Arial" panose="020B0604020202020204" pitchFamily="34" charset="0"/>
              <a:buChar char="•"/>
            </a:pPr>
            <a:endParaRPr lang="en-AU" b="1" dirty="0" smtClean="0"/>
          </a:p>
          <a:p>
            <a:pPr marL="285750" indent="-285750">
              <a:buFont typeface="Arial" panose="020B0604020202020204" pitchFamily="34" charset="0"/>
              <a:buChar char="•"/>
            </a:pPr>
            <a:r>
              <a:rPr lang="en-AU" b="1" dirty="0" smtClean="0"/>
              <a:t>Make a short video to provide a review of the course structure.</a:t>
            </a:r>
          </a:p>
          <a:p>
            <a:pPr marL="285750" indent="-285750">
              <a:buFont typeface="Arial" panose="020B0604020202020204" pitchFamily="34" charset="0"/>
              <a:buChar char="•"/>
            </a:pPr>
            <a:endParaRPr lang="en-AU" b="1" dirty="0" smtClean="0"/>
          </a:p>
          <a:p>
            <a:pPr marL="285750" indent="-285750">
              <a:buFont typeface="Arial" panose="020B0604020202020204" pitchFamily="34" charset="0"/>
              <a:buChar char="•"/>
            </a:pPr>
            <a:r>
              <a:rPr lang="en-AU" b="1" dirty="0" smtClean="0"/>
              <a:t>Make clear what technology will be used to facilitate group work.</a:t>
            </a:r>
          </a:p>
          <a:p>
            <a:endParaRPr lang="en-AU" b="1" dirty="0" smtClean="0"/>
          </a:p>
          <a:p>
            <a:pPr marL="285750" indent="-285750">
              <a:buFont typeface="Arial" panose="020B0604020202020204" pitchFamily="34" charset="0"/>
              <a:buChar char="•"/>
            </a:pPr>
            <a:r>
              <a:rPr lang="en-AU" b="1" dirty="0" smtClean="0"/>
              <a:t>If possible, upload the required readings so the students have access to all resources.</a:t>
            </a:r>
          </a:p>
          <a:p>
            <a:pPr marL="285750" indent="-285750">
              <a:buFont typeface="Arial" panose="020B0604020202020204" pitchFamily="34" charset="0"/>
              <a:buChar char="•"/>
            </a:pPr>
            <a:endParaRPr lang="en-AU" b="1" dirty="0" smtClean="0"/>
          </a:p>
          <a:p>
            <a:pPr marL="285750" indent="-285750">
              <a:buFont typeface="Arial" panose="020B0604020202020204" pitchFamily="34" charset="0"/>
              <a:buChar char="•"/>
            </a:pPr>
            <a:r>
              <a:rPr lang="en-AU" b="1" dirty="0" smtClean="0"/>
              <a:t>Hold a Zoom session to give the students the opportunity </a:t>
            </a:r>
            <a:r>
              <a:rPr lang="en-AU" b="1" dirty="0"/>
              <a:t>to introduce themselves and get to know </a:t>
            </a:r>
            <a:r>
              <a:rPr lang="en-AU" b="1" dirty="0" smtClean="0"/>
              <a:t>one another </a:t>
            </a:r>
            <a:r>
              <a:rPr lang="en-AU" b="1" dirty="0"/>
              <a:t>through interactions focused on the common </a:t>
            </a:r>
            <a:r>
              <a:rPr lang="en-AU" b="1" dirty="0" smtClean="0"/>
              <a:t>goals and objectives of </a:t>
            </a:r>
            <a:r>
              <a:rPr lang="en-AU" b="1" dirty="0"/>
              <a:t>the </a:t>
            </a:r>
            <a:r>
              <a:rPr lang="en-AU" b="1" dirty="0" smtClean="0"/>
              <a:t>course.</a:t>
            </a:r>
          </a:p>
          <a:p>
            <a:endParaRPr lang="en-AU" b="1" dirty="0" smtClean="0"/>
          </a:p>
        </p:txBody>
      </p:sp>
      <p:sp>
        <p:nvSpPr>
          <p:cNvPr id="3" name="Footer Placeholder 2"/>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96162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709" y="554181"/>
            <a:ext cx="10076873" cy="720437"/>
          </a:xfrm>
        </p:spPr>
        <p:txBody>
          <a:bodyPr>
            <a:normAutofit/>
          </a:bodyPr>
          <a:lstStyle/>
          <a:p>
            <a:pPr algn="ctr"/>
            <a:r>
              <a:rPr lang="en-AU" sz="2800" b="1" dirty="0" smtClean="0"/>
              <a:t>Update learning outcomes and the existing curriculum</a:t>
            </a:r>
            <a:endParaRPr lang="en-AU" sz="2800" b="1" dirty="0"/>
          </a:p>
        </p:txBody>
      </p:sp>
      <p:sp>
        <p:nvSpPr>
          <p:cNvPr id="3" name="Subtitle 2"/>
          <p:cNvSpPr>
            <a:spLocks noGrp="1"/>
          </p:cNvSpPr>
          <p:nvPr>
            <p:ph type="subTitle" idx="1"/>
          </p:nvPr>
        </p:nvSpPr>
        <p:spPr>
          <a:xfrm>
            <a:off x="1043709" y="1274618"/>
            <a:ext cx="10076873" cy="5043055"/>
          </a:xfrm>
        </p:spPr>
        <p:txBody>
          <a:bodyPr>
            <a:noAutofit/>
          </a:bodyPr>
          <a:lstStyle/>
          <a:p>
            <a:pPr algn="l"/>
            <a:endParaRPr lang="en-AU" b="1" dirty="0" smtClean="0">
              <a:solidFill>
                <a:schemeClr val="tx1"/>
              </a:solidFill>
            </a:endParaRPr>
          </a:p>
          <a:p>
            <a:pPr marL="285750" indent="-285750">
              <a:buFont typeface="Arial" panose="020B0604020202020204" pitchFamily="34" charset="0"/>
              <a:buChar char="•"/>
            </a:pPr>
            <a:endParaRPr lang="en-AU" b="1" dirty="0" smtClean="0">
              <a:solidFill>
                <a:schemeClr val="tx1"/>
              </a:solidFill>
            </a:endParaRPr>
          </a:p>
          <a:p>
            <a:pPr marL="285750" indent="-285750">
              <a:buFont typeface="Arial" panose="020B0604020202020204" pitchFamily="34" charset="0"/>
              <a:buChar char="•"/>
            </a:pPr>
            <a:r>
              <a:rPr lang="en-AU" b="1" dirty="0" smtClean="0">
                <a:solidFill>
                  <a:schemeClr val="tx1"/>
                </a:solidFill>
              </a:rPr>
              <a:t>Develop </a:t>
            </a:r>
            <a:r>
              <a:rPr lang="en-AU" b="1" dirty="0">
                <a:solidFill>
                  <a:schemeClr val="tx1"/>
                </a:solidFill>
              </a:rPr>
              <a:t>new </a:t>
            </a:r>
            <a:r>
              <a:rPr lang="en-AU" b="1" dirty="0" smtClean="0">
                <a:solidFill>
                  <a:schemeClr val="tx1"/>
                </a:solidFill>
              </a:rPr>
              <a:t>curriculum plans and revise the sequencing of modules, with regard to the possibility to support the achievement of learning objectives within the online delivery of intensive courses.</a:t>
            </a:r>
          </a:p>
          <a:p>
            <a:pPr marL="285750" indent="-285750">
              <a:buFont typeface="Arial" panose="020B0604020202020204" pitchFamily="34" charset="0"/>
              <a:buChar char="•"/>
            </a:pPr>
            <a:endParaRPr lang="en-AU" b="1" dirty="0" smtClean="0">
              <a:solidFill>
                <a:schemeClr val="tx1"/>
              </a:solidFill>
            </a:endParaRPr>
          </a:p>
          <a:p>
            <a:pPr marL="285750" indent="-285750" algn="l">
              <a:buFont typeface="Arial" panose="020B0604020202020204" pitchFamily="34" charset="0"/>
              <a:buChar char="•"/>
            </a:pPr>
            <a:r>
              <a:rPr lang="en-AU" b="1" dirty="0" smtClean="0">
                <a:solidFill>
                  <a:schemeClr val="tx1"/>
                </a:solidFill>
              </a:rPr>
              <a:t>Ensure the existing resources and learning activities are appropriately sequenced to achieve desired outcomes.</a:t>
            </a:r>
          </a:p>
          <a:p>
            <a:pPr marL="285750" indent="-285750" algn="l">
              <a:buFont typeface="Arial" panose="020B0604020202020204" pitchFamily="34" charset="0"/>
              <a:buChar char="•"/>
            </a:pPr>
            <a:endParaRPr lang="en-AU" b="1" dirty="0" smtClean="0">
              <a:solidFill>
                <a:schemeClr val="tx1"/>
              </a:solidFill>
            </a:endParaRPr>
          </a:p>
          <a:p>
            <a:pPr marL="285750" indent="-285750" algn="l">
              <a:buFont typeface="Arial" panose="020B0604020202020204" pitchFamily="34" charset="0"/>
              <a:buChar char="•"/>
            </a:pPr>
            <a:r>
              <a:rPr lang="en-AU" b="1" dirty="0" smtClean="0">
                <a:solidFill>
                  <a:schemeClr val="tx1"/>
                </a:solidFill>
              </a:rPr>
              <a:t>Adopt consistency in the structure and the workload across modules within the course.</a:t>
            </a:r>
          </a:p>
          <a:p>
            <a:pPr marL="285750" indent="-285750" algn="l">
              <a:buFont typeface="Arial" panose="020B0604020202020204" pitchFamily="34" charset="0"/>
              <a:buChar char="•"/>
            </a:pPr>
            <a:endParaRPr lang="en-AU" b="1" dirty="0" smtClean="0">
              <a:solidFill>
                <a:schemeClr val="tx1"/>
              </a:solidFill>
            </a:endParaRPr>
          </a:p>
          <a:p>
            <a:pPr marL="285750" indent="-285750" algn="l">
              <a:buFont typeface="Arial" panose="020B0604020202020204" pitchFamily="34" charset="0"/>
              <a:buChar char="•"/>
            </a:pPr>
            <a:r>
              <a:rPr lang="en-AU" b="1" dirty="0" smtClean="0">
                <a:solidFill>
                  <a:schemeClr val="tx1"/>
                </a:solidFill>
              </a:rPr>
              <a:t>Adopt a similar structure to organize information in weekly folders.</a:t>
            </a:r>
          </a:p>
          <a:p>
            <a:pPr algn="l"/>
            <a:endParaRPr lang="en-AU" b="1" dirty="0" smtClean="0">
              <a:solidFill>
                <a:schemeClr val="tx1"/>
              </a:solidFill>
            </a:endParaRPr>
          </a:p>
          <a:p>
            <a:pPr algn="l"/>
            <a:endParaRPr lang="en-AU" b="1" dirty="0" smtClean="0">
              <a:solidFill>
                <a:schemeClr val="tx1"/>
              </a:solidFill>
            </a:endParaRPr>
          </a:p>
          <a:p>
            <a:pPr algn="l"/>
            <a:r>
              <a:rPr lang="en-AU" b="1" dirty="0" smtClean="0">
                <a:solidFill>
                  <a:schemeClr val="tx1"/>
                </a:solidFill>
              </a:rPr>
              <a:t> </a:t>
            </a:r>
            <a:endParaRPr lang="en-AU" b="1" dirty="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1858076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672" y="535708"/>
            <a:ext cx="10113819" cy="720437"/>
          </a:xfrm>
        </p:spPr>
        <p:txBody>
          <a:bodyPr>
            <a:normAutofit/>
          </a:bodyPr>
          <a:lstStyle/>
          <a:p>
            <a:pPr algn="ctr"/>
            <a:r>
              <a:rPr lang="en-AU" sz="2800" b="1" dirty="0" smtClean="0"/>
              <a:t>Developing Assignments for Intensive Online Courses</a:t>
            </a:r>
            <a:endParaRPr lang="en-AU" sz="2800" b="1" dirty="0"/>
          </a:p>
        </p:txBody>
      </p:sp>
      <p:sp>
        <p:nvSpPr>
          <p:cNvPr id="3" name="Content Placeholder 2"/>
          <p:cNvSpPr>
            <a:spLocks noGrp="1"/>
          </p:cNvSpPr>
          <p:nvPr>
            <p:ph idx="1"/>
          </p:nvPr>
        </p:nvSpPr>
        <p:spPr>
          <a:xfrm>
            <a:off x="1745671" y="1995056"/>
            <a:ext cx="10113819" cy="3611418"/>
          </a:xfrm>
        </p:spPr>
        <p:txBody>
          <a:bodyPr>
            <a:normAutofit/>
          </a:bodyPr>
          <a:lstStyle/>
          <a:p>
            <a:r>
              <a:rPr lang="en-AU" b="1" dirty="0" smtClean="0">
                <a:solidFill>
                  <a:schemeClr val="tx1"/>
                </a:solidFill>
              </a:rPr>
              <a:t>Require </a:t>
            </a:r>
            <a:r>
              <a:rPr lang="en-AU" b="1" dirty="0">
                <a:solidFill>
                  <a:schemeClr val="tx1"/>
                </a:solidFill>
              </a:rPr>
              <a:t>the first </a:t>
            </a:r>
            <a:r>
              <a:rPr lang="en-AU" b="1" dirty="0" smtClean="0">
                <a:solidFill>
                  <a:schemeClr val="tx1"/>
                </a:solidFill>
              </a:rPr>
              <a:t>assignment </a:t>
            </a:r>
            <a:r>
              <a:rPr lang="en-AU" b="1" dirty="0">
                <a:solidFill>
                  <a:schemeClr val="tx1"/>
                </a:solidFill>
              </a:rPr>
              <a:t>in the middle of the intensive course to allow for students to </a:t>
            </a:r>
            <a:r>
              <a:rPr lang="en-AU" b="1" dirty="0" smtClean="0">
                <a:solidFill>
                  <a:schemeClr val="tx1"/>
                </a:solidFill>
              </a:rPr>
              <a:t>receive</a:t>
            </a:r>
            <a:r>
              <a:rPr lang="en-AU" b="1" dirty="0">
                <a:solidFill>
                  <a:schemeClr val="tx1"/>
                </a:solidFill>
              </a:rPr>
              <a:t> early feedback on their progression </a:t>
            </a:r>
            <a:r>
              <a:rPr lang="en-AU" b="1" dirty="0" smtClean="0">
                <a:solidFill>
                  <a:schemeClr val="tx1"/>
                </a:solidFill>
              </a:rPr>
              <a:t>towards course learning outcomes and acquisition of learning and graduate capabilities before the subsequent assignment.</a:t>
            </a:r>
          </a:p>
          <a:p>
            <a:pPr marL="0" indent="0">
              <a:buNone/>
            </a:pPr>
            <a:endParaRPr lang="en-AU" b="1" dirty="0">
              <a:solidFill>
                <a:schemeClr val="tx1"/>
              </a:solidFill>
            </a:endParaRPr>
          </a:p>
          <a:p>
            <a:r>
              <a:rPr lang="en-AU" b="1" dirty="0" smtClean="0">
                <a:solidFill>
                  <a:schemeClr val="tx1"/>
                </a:solidFill>
              </a:rPr>
              <a:t>Consider developing a template of desired structure/s for the assignment/s to ensure clear articulation of purpose, requirements, standards, and criteria for students.</a:t>
            </a:r>
          </a:p>
          <a:p>
            <a:pPr marL="0" indent="0">
              <a:buNone/>
            </a:pPr>
            <a:r>
              <a:rPr lang="en-AU" b="1" dirty="0" smtClean="0">
                <a:solidFill>
                  <a:schemeClr val="tx1"/>
                </a:solidFill>
              </a:rPr>
              <a:t> </a:t>
            </a:r>
          </a:p>
          <a:p>
            <a:r>
              <a:rPr lang="en-AU" b="1" dirty="0">
                <a:solidFill>
                  <a:schemeClr val="tx1"/>
                </a:solidFill>
              </a:rPr>
              <a:t>D</a:t>
            </a:r>
            <a:r>
              <a:rPr lang="en-AU" b="1" dirty="0" smtClean="0">
                <a:solidFill>
                  <a:schemeClr val="tx1"/>
                </a:solidFill>
              </a:rPr>
              <a:t>esign </a:t>
            </a:r>
            <a:r>
              <a:rPr lang="en-AU" b="1" dirty="0">
                <a:solidFill>
                  <a:schemeClr val="tx1"/>
                </a:solidFill>
              </a:rPr>
              <a:t>group </a:t>
            </a:r>
            <a:r>
              <a:rPr lang="en-AU" b="1" dirty="0" smtClean="0">
                <a:solidFill>
                  <a:schemeClr val="tx1"/>
                </a:solidFill>
              </a:rPr>
              <a:t>assignments </a:t>
            </a:r>
            <a:r>
              <a:rPr lang="en-AU" b="1" dirty="0">
                <a:solidFill>
                  <a:schemeClr val="tx1"/>
                </a:solidFill>
              </a:rPr>
              <a:t>in which students are required to research a current issue, solve a problem, or interview people in community and industry and then present their work via multimedia tools such as video, podcasts, or digital storytelling. </a:t>
            </a:r>
            <a:endParaRPr lang="en-AU" b="1" dirty="0" smtClean="0">
              <a:solidFill>
                <a:schemeClr val="tx1"/>
              </a:solidFill>
            </a:endParaRPr>
          </a:p>
          <a:p>
            <a:endParaRPr lang="en-AU" b="1" dirty="0" smtClean="0">
              <a:solidFill>
                <a:schemeClr val="tx1"/>
              </a:solidFill>
            </a:endParaRPr>
          </a:p>
          <a:p>
            <a:endParaRPr lang="en-AU" b="1" dirty="0" smtClean="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840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235" y="508000"/>
            <a:ext cx="10852727" cy="775856"/>
          </a:xfrm>
        </p:spPr>
        <p:txBody>
          <a:bodyPr>
            <a:noAutofit/>
          </a:bodyPr>
          <a:lstStyle/>
          <a:p>
            <a:pPr algn="ctr"/>
            <a:r>
              <a:rPr lang="en-AU" sz="2800" b="1" dirty="0" smtClean="0">
                <a:solidFill>
                  <a:schemeClr val="tx1"/>
                </a:solidFill>
              </a:rPr>
              <a:t>Adopt the Community of Inquiry</a:t>
            </a:r>
            <a:br>
              <a:rPr lang="en-AU" sz="2800" b="1" dirty="0" smtClean="0">
                <a:solidFill>
                  <a:schemeClr val="tx1"/>
                </a:solidFill>
              </a:rPr>
            </a:br>
            <a:r>
              <a:rPr lang="en-AU" sz="2800" b="1" dirty="0" smtClean="0"/>
              <a:t>.</a:t>
            </a:r>
            <a:r>
              <a:rPr lang="en-AU" sz="2800" b="1" dirty="0"/>
              <a:t/>
            </a:r>
            <a:br>
              <a:rPr lang="en-AU" sz="2800" b="1" dirty="0"/>
            </a:br>
            <a:r>
              <a:rPr lang="en-AU" sz="2800" b="1" dirty="0" smtClean="0">
                <a:solidFill>
                  <a:schemeClr val="tx1"/>
                </a:solidFill>
              </a:rPr>
              <a:t> </a:t>
            </a:r>
            <a:endParaRPr lang="en-AU" sz="2800" b="1" dirty="0">
              <a:solidFill>
                <a:schemeClr val="tx1"/>
              </a:solidFill>
            </a:endParaRPr>
          </a:p>
        </p:txBody>
      </p:sp>
      <p:pic>
        <p:nvPicPr>
          <p:cNvPr id="5" name="Picture 2" descr="The Community of Inquiry Model"/>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74616" y="2189019"/>
            <a:ext cx="5218547" cy="3192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025235" y="5847383"/>
            <a:ext cx="10852727" cy="369332"/>
          </a:xfrm>
          <a:prstGeom prst="rect">
            <a:avLst/>
          </a:prstGeom>
        </p:spPr>
        <p:txBody>
          <a:bodyPr wrap="square">
            <a:spAutoFit/>
          </a:bodyPr>
          <a:lstStyle/>
          <a:p>
            <a:pPr algn="ctr"/>
            <a:r>
              <a:rPr lang="en-AU" b="1" dirty="0" err="1" smtClean="0">
                <a:solidFill>
                  <a:srgbClr val="C00000"/>
                </a:solidFill>
              </a:rPr>
              <a:t>CoI</a:t>
            </a:r>
            <a:r>
              <a:rPr lang="en-AU" b="1" dirty="0" smtClean="0">
                <a:solidFill>
                  <a:srgbClr val="C00000"/>
                </a:solidFill>
              </a:rPr>
              <a:t> </a:t>
            </a:r>
            <a:r>
              <a:rPr lang="en-AU" b="1" dirty="0">
                <a:solidFill>
                  <a:srgbClr val="C00000"/>
                </a:solidFill>
              </a:rPr>
              <a:t>has three essential elements including social, cognitive and teaching presence</a:t>
            </a:r>
            <a:endParaRPr lang="en-AU" dirty="0">
              <a:solidFill>
                <a:srgbClr val="C00000"/>
              </a:solidFill>
            </a:endParaRPr>
          </a:p>
        </p:txBody>
      </p:sp>
      <p:sp>
        <p:nvSpPr>
          <p:cNvPr id="7" name="Rectangle 6"/>
          <p:cNvSpPr/>
          <p:nvPr/>
        </p:nvSpPr>
        <p:spPr>
          <a:xfrm>
            <a:off x="7075055" y="2815781"/>
            <a:ext cx="3759198" cy="1938992"/>
          </a:xfrm>
          <a:prstGeom prst="rect">
            <a:avLst/>
          </a:prstGeom>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endParaRPr lang="en-AU" sz="2000" b="1" dirty="0" smtClean="0">
              <a:ln w="0"/>
              <a:solidFill>
                <a:schemeClr val="tx1"/>
              </a:solidFill>
              <a:effectLst>
                <a:outerShdw blurRad="38100" dist="19050" dir="2700000" algn="tl" rotWithShape="0">
                  <a:schemeClr val="dk1">
                    <a:alpha val="40000"/>
                  </a:schemeClr>
                </a:outerShdw>
              </a:effectLst>
            </a:endParaRPr>
          </a:p>
          <a:p>
            <a:r>
              <a:rPr lang="en-AU" sz="2000" b="1" dirty="0" smtClean="0">
                <a:ln w="0"/>
                <a:solidFill>
                  <a:schemeClr val="tx1"/>
                </a:solidFill>
                <a:effectLst>
                  <a:outerShdw blurRad="38100" dist="19050" dir="2700000" algn="tl" rotWithShape="0">
                    <a:schemeClr val="dk1">
                      <a:alpha val="40000"/>
                    </a:schemeClr>
                  </a:outerShdw>
                </a:effectLst>
              </a:rPr>
              <a:t>a </a:t>
            </a:r>
            <a:r>
              <a:rPr lang="en-AU" sz="2000" b="1" dirty="0">
                <a:ln w="0"/>
                <a:solidFill>
                  <a:schemeClr val="tx1"/>
                </a:solidFill>
                <a:effectLst>
                  <a:outerShdw blurRad="38100" dist="19050" dir="2700000" algn="tl" rotWithShape="0">
                    <a:schemeClr val="dk1">
                      <a:alpha val="40000"/>
                    </a:schemeClr>
                  </a:outerShdw>
                </a:effectLst>
              </a:rPr>
              <a:t>collaborative environment founded upon open but purposeful communication</a:t>
            </a:r>
            <a:br>
              <a:rPr lang="en-AU" sz="2000" b="1" dirty="0">
                <a:ln w="0"/>
                <a:solidFill>
                  <a:schemeClr val="tx1"/>
                </a:solidFill>
                <a:effectLst>
                  <a:outerShdw blurRad="38100" dist="19050" dir="2700000" algn="tl" rotWithShape="0">
                    <a:schemeClr val="dk1">
                      <a:alpha val="40000"/>
                    </a:schemeClr>
                  </a:outerShdw>
                </a:effectLst>
              </a:rPr>
            </a:br>
            <a:r>
              <a:rPr lang="en-AU" sz="2000" b="1" dirty="0">
                <a:ln w="0"/>
                <a:solidFill>
                  <a:schemeClr val="tx1"/>
                </a:solidFill>
                <a:effectLst>
                  <a:outerShdw blurRad="38100" dist="19050" dir="2700000" algn="tl" rotWithShape="0">
                    <a:schemeClr val="dk1">
                      <a:alpha val="40000"/>
                    </a:schemeClr>
                  </a:outerShdw>
                </a:effectLst>
              </a:rPr>
              <a:t/>
            </a:r>
            <a:br>
              <a:rPr lang="en-AU" sz="2000" b="1" dirty="0">
                <a:ln w="0"/>
                <a:solidFill>
                  <a:schemeClr val="tx1"/>
                </a:solidFill>
                <a:effectLst>
                  <a:outerShdw blurRad="38100" dist="19050" dir="2700000" algn="tl" rotWithShape="0">
                    <a:schemeClr val="dk1">
                      <a:alpha val="40000"/>
                    </a:schemeClr>
                  </a:outerShdw>
                </a:effectLst>
              </a:rPr>
            </a:br>
            <a:endParaRPr lang="en-AU" sz="2000" b="1" dirty="0">
              <a:ln w="0"/>
              <a:solidFill>
                <a:schemeClr val="tx1"/>
              </a:solidFill>
              <a:effectLst>
                <a:outerShdw blurRad="38100" dist="19050" dir="2700000" algn="tl" rotWithShape="0">
                  <a:schemeClr val="dk1">
                    <a:alpha val="40000"/>
                  </a:schemeClr>
                </a:outerShdw>
              </a:effectLst>
            </a:endParaRPr>
          </a:p>
        </p:txBody>
      </p:sp>
      <p:sp>
        <p:nvSpPr>
          <p:cNvPr id="3" name="Footer Placeholder 2"/>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1085234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418" y="554182"/>
            <a:ext cx="10104582" cy="692727"/>
          </a:xfrm>
        </p:spPr>
        <p:txBody>
          <a:bodyPr>
            <a:noAutofit/>
          </a:bodyPr>
          <a:lstStyle/>
          <a:p>
            <a:pPr algn="ctr"/>
            <a:r>
              <a:rPr lang="en-AU" sz="2800" b="1" dirty="0" smtClean="0"/>
              <a:t>Social </a:t>
            </a:r>
            <a:r>
              <a:rPr lang="en-AU" sz="2800" b="1" dirty="0"/>
              <a:t>presence</a:t>
            </a:r>
            <a:endParaRPr lang="en-AU" sz="2800" dirty="0"/>
          </a:p>
        </p:txBody>
      </p:sp>
      <p:sp>
        <p:nvSpPr>
          <p:cNvPr id="3" name="Content Placeholder 2"/>
          <p:cNvSpPr>
            <a:spLocks noGrp="1"/>
          </p:cNvSpPr>
          <p:nvPr>
            <p:ph sz="half" idx="1"/>
          </p:nvPr>
        </p:nvSpPr>
        <p:spPr>
          <a:xfrm>
            <a:off x="988291" y="1976582"/>
            <a:ext cx="10187709" cy="3751771"/>
          </a:xfrm>
        </p:spPr>
        <p:txBody>
          <a:bodyPr>
            <a:noAutofit/>
          </a:bodyPr>
          <a:lstStyle/>
          <a:p>
            <a:pPr marL="0" indent="0">
              <a:buNone/>
            </a:pPr>
            <a:endParaRPr lang="en-AU" b="1" dirty="0">
              <a:solidFill>
                <a:schemeClr val="tx1"/>
              </a:solidFill>
            </a:endParaRPr>
          </a:p>
          <a:p>
            <a:pPr marL="0" indent="0">
              <a:buNone/>
            </a:pPr>
            <a:r>
              <a:rPr lang="en-AU" b="1" dirty="0">
                <a:solidFill>
                  <a:schemeClr val="tx1"/>
                </a:solidFill>
              </a:rPr>
              <a:t>Social </a:t>
            </a:r>
            <a:r>
              <a:rPr lang="en-AU" b="1" dirty="0" smtClean="0">
                <a:solidFill>
                  <a:schemeClr val="tx1"/>
                </a:solidFill>
              </a:rPr>
              <a:t>presence is the </a:t>
            </a:r>
            <a:r>
              <a:rPr lang="en-AU" b="1" dirty="0">
                <a:solidFill>
                  <a:schemeClr val="tx1"/>
                </a:solidFill>
              </a:rPr>
              <a:t>ability of participants to identify with the community (e.g., </a:t>
            </a:r>
            <a:r>
              <a:rPr lang="en-AU" b="1" dirty="0" smtClean="0">
                <a:solidFill>
                  <a:schemeClr val="tx1"/>
                </a:solidFill>
              </a:rPr>
              <a:t>course</a:t>
            </a:r>
          </a:p>
          <a:p>
            <a:pPr marL="0" indent="0">
              <a:buNone/>
            </a:pPr>
            <a:r>
              <a:rPr lang="en-AU" b="1" dirty="0" smtClean="0">
                <a:solidFill>
                  <a:schemeClr val="tx1"/>
                </a:solidFill>
              </a:rPr>
              <a:t> </a:t>
            </a:r>
            <a:r>
              <a:rPr lang="en-AU" b="1" dirty="0">
                <a:solidFill>
                  <a:schemeClr val="tx1"/>
                </a:solidFill>
              </a:rPr>
              <a:t>of study), communicate purposefully in a trusting environment, and develop </a:t>
            </a:r>
            <a:r>
              <a:rPr lang="en-AU" b="1" dirty="0" smtClean="0">
                <a:solidFill>
                  <a:schemeClr val="tx1"/>
                </a:solidFill>
              </a:rPr>
              <a:t>inter-</a:t>
            </a:r>
          </a:p>
          <a:p>
            <a:pPr marL="0" indent="0">
              <a:buNone/>
            </a:pPr>
            <a:r>
              <a:rPr lang="en-AU" b="1" dirty="0" smtClean="0">
                <a:solidFill>
                  <a:schemeClr val="tx1"/>
                </a:solidFill>
              </a:rPr>
              <a:t>personal </a:t>
            </a:r>
            <a:r>
              <a:rPr lang="en-AU" b="1" dirty="0">
                <a:solidFill>
                  <a:schemeClr val="tx1"/>
                </a:solidFill>
              </a:rPr>
              <a:t>relationships by way of projecting their individual </a:t>
            </a:r>
            <a:r>
              <a:rPr lang="en-AU" b="1" dirty="0" smtClean="0">
                <a:solidFill>
                  <a:schemeClr val="tx1"/>
                </a:solidFill>
              </a:rPr>
              <a:t>personalities.</a:t>
            </a:r>
            <a:endParaRPr lang="en-AU" b="1" dirty="0">
              <a:solidFill>
                <a:schemeClr val="tx1"/>
              </a:solidFill>
            </a:endParaRPr>
          </a:p>
          <a:p>
            <a:pPr marL="0" indent="0" algn="r">
              <a:buNone/>
            </a:pPr>
            <a:endParaRPr lang="en-AU" b="1" dirty="0" smtClean="0">
              <a:solidFill>
                <a:schemeClr val="tx1"/>
              </a:solidFill>
            </a:endParaRPr>
          </a:p>
          <a:p>
            <a:pPr marL="0" indent="0" algn="r">
              <a:buNone/>
            </a:pPr>
            <a:r>
              <a:rPr lang="en-AU" sz="1600" b="1" dirty="0" smtClean="0">
                <a:solidFill>
                  <a:schemeClr val="tx1"/>
                </a:solidFill>
              </a:rPr>
              <a:t>(</a:t>
            </a:r>
            <a:r>
              <a:rPr lang="en-AU" sz="1600" b="1" dirty="0">
                <a:solidFill>
                  <a:schemeClr val="tx1"/>
                </a:solidFill>
              </a:rPr>
              <a:t>Garrison, 2009, p. 352)</a:t>
            </a:r>
          </a:p>
          <a:p>
            <a:endParaRPr lang="en-AU" b="1" dirty="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655379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872" y="508001"/>
            <a:ext cx="9421091" cy="757382"/>
          </a:xfrm>
        </p:spPr>
        <p:txBody>
          <a:bodyPr>
            <a:normAutofit/>
          </a:bodyPr>
          <a:lstStyle/>
          <a:p>
            <a:r>
              <a:rPr lang="en-AU" b="1" dirty="0" smtClean="0">
                <a:solidFill>
                  <a:schemeClr val="tx1"/>
                </a:solidFill>
              </a:rPr>
              <a:t>Tips for Establishing </a:t>
            </a:r>
            <a:r>
              <a:rPr lang="en-AU" b="1" dirty="0" smtClean="0"/>
              <a:t>Social </a:t>
            </a:r>
            <a:r>
              <a:rPr lang="en-AU" b="1" dirty="0"/>
              <a:t>presence</a:t>
            </a:r>
            <a:endParaRPr lang="en-AU" dirty="0"/>
          </a:p>
        </p:txBody>
      </p:sp>
      <p:sp>
        <p:nvSpPr>
          <p:cNvPr id="3" name="Content Placeholder 2"/>
          <p:cNvSpPr>
            <a:spLocks noGrp="1"/>
          </p:cNvSpPr>
          <p:nvPr>
            <p:ph idx="1"/>
          </p:nvPr>
        </p:nvSpPr>
        <p:spPr>
          <a:xfrm>
            <a:off x="2456871" y="1939636"/>
            <a:ext cx="9421091" cy="3971586"/>
          </a:xfrm>
        </p:spPr>
        <p:txBody>
          <a:bodyPr>
            <a:normAutofit lnSpcReduction="10000"/>
          </a:bodyPr>
          <a:lstStyle/>
          <a:p>
            <a:r>
              <a:rPr lang="en-AU" b="1" dirty="0"/>
              <a:t>Include assignments that promote student </a:t>
            </a:r>
            <a:r>
              <a:rPr lang="en-AU" b="1" dirty="0" smtClean="0"/>
              <a:t>engagement.</a:t>
            </a:r>
            <a:endParaRPr lang="en-AU" b="1" dirty="0"/>
          </a:p>
          <a:p>
            <a:endParaRPr lang="en-AU" b="1" dirty="0"/>
          </a:p>
          <a:p>
            <a:r>
              <a:rPr lang="en-AU" b="1" dirty="0"/>
              <a:t>Design online learning activities and assessments that involve significant interaction between the students and instructors, other students, and community/industry to promote active learning and social skills</a:t>
            </a:r>
            <a:r>
              <a:rPr lang="en-AU" b="1" dirty="0" smtClean="0"/>
              <a:t>.</a:t>
            </a:r>
          </a:p>
          <a:p>
            <a:r>
              <a:rPr lang="en-AU" b="1" dirty="0" smtClean="0"/>
              <a:t> </a:t>
            </a:r>
            <a:r>
              <a:rPr lang="en-AU" b="1" dirty="0"/>
              <a:t>A</a:t>
            </a:r>
            <a:r>
              <a:rPr lang="en-AU" b="1" dirty="0" smtClean="0"/>
              <a:t> </a:t>
            </a:r>
            <a:r>
              <a:rPr lang="en-AU" b="1" dirty="0"/>
              <a:t>clear sequence for engagement in purposeful activities and assessment tasks can encourage collaborative skills while reinforcing learning and giving the students the opportunity to demonstrate their competency in a real-world context. </a:t>
            </a:r>
          </a:p>
          <a:p>
            <a:r>
              <a:rPr lang="en-AU" b="1" dirty="0"/>
              <a:t>Create discussion boards that </a:t>
            </a:r>
            <a:r>
              <a:rPr lang="en-AU" b="1" dirty="0" smtClean="0"/>
              <a:t>are </a:t>
            </a:r>
            <a:r>
              <a:rPr lang="en-AU" b="1" dirty="0"/>
              <a:t>open only to students and </a:t>
            </a:r>
            <a:r>
              <a:rPr lang="en-AU" b="1" dirty="0" smtClean="0"/>
              <a:t>allow </a:t>
            </a:r>
            <a:r>
              <a:rPr lang="en-AU" b="1" dirty="0"/>
              <a:t>them to discuss topics </a:t>
            </a:r>
            <a:r>
              <a:rPr lang="en-AU" b="1" dirty="0" smtClean="0"/>
              <a:t>not </a:t>
            </a:r>
            <a:r>
              <a:rPr lang="en-AU" b="1" dirty="0" smtClean="0">
                <a:solidFill>
                  <a:schemeClr val="tx1"/>
                </a:solidFill>
              </a:rPr>
              <a:t>necessarily related to </a:t>
            </a:r>
            <a:r>
              <a:rPr lang="en-AU" b="1" dirty="0">
                <a:solidFill>
                  <a:schemeClr val="tx1"/>
                </a:solidFill>
              </a:rPr>
              <a:t>course </a:t>
            </a:r>
            <a:r>
              <a:rPr lang="en-AU" b="1" dirty="0"/>
              <a:t>content. These types of discussions help students to identify with the community and develop interpersonal relationships within an online course process.</a:t>
            </a:r>
          </a:p>
          <a:p>
            <a:endParaRPr lang="en-AU" b="1" dirty="0"/>
          </a:p>
          <a:p>
            <a:endParaRPr lang="en-AU" b="1" dirty="0"/>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217483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92" y="624110"/>
            <a:ext cx="10067636" cy="641272"/>
          </a:xfrm>
        </p:spPr>
        <p:txBody>
          <a:bodyPr>
            <a:normAutofit/>
          </a:bodyPr>
          <a:lstStyle/>
          <a:p>
            <a:pPr algn="ctr"/>
            <a:r>
              <a:rPr lang="en-AU" sz="2800" b="1" dirty="0">
                <a:solidFill>
                  <a:schemeClr val="tx1"/>
                </a:solidFill>
              </a:rPr>
              <a:t>Cognitive Presence</a:t>
            </a:r>
          </a:p>
        </p:txBody>
      </p:sp>
      <p:sp>
        <p:nvSpPr>
          <p:cNvPr id="3" name="Content Placeholder 2"/>
          <p:cNvSpPr>
            <a:spLocks noGrp="1"/>
          </p:cNvSpPr>
          <p:nvPr>
            <p:ph sz="half" idx="1"/>
          </p:nvPr>
        </p:nvSpPr>
        <p:spPr>
          <a:xfrm>
            <a:off x="1089891" y="1967345"/>
            <a:ext cx="10067636" cy="2918691"/>
          </a:xfrm>
        </p:spPr>
        <p:txBody>
          <a:bodyPr>
            <a:normAutofit/>
          </a:bodyPr>
          <a:lstStyle/>
          <a:p>
            <a:endParaRPr lang="en-AU" b="1" dirty="0" smtClean="0">
              <a:solidFill>
                <a:schemeClr val="tx1"/>
              </a:solidFill>
            </a:endParaRPr>
          </a:p>
          <a:p>
            <a:pPr marL="0" indent="0">
              <a:buNone/>
            </a:pPr>
            <a:r>
              <a:rPr lang="en-AU" b="1" dirty="0" smtClean="0">
                <a:solidFill>
                  <a:schemeClr val="tx1"/>
                </a:solidFill>
              </a:rPr>
              <a:t>Cognitive </a:t>
            </a:r>
            <a:r>
              <a:rPr lang="en-AU" b="1" dirty="0">
                <a:solidFill>
                  <a:schemeClr val="tx1"/>
                </a:solidFill>
              </a:rPr>
              <a:t>presence goes to the heart of the community of inquiry. It is defined by the </a:t>
            </a:r>
            <a:endParaRPr lang="en-AU" b="1" dirty="0" smtClean="0">
              <a:solidFill>
                <a:schemeClr val="tx1"/>
              </a:solidFill>
            </a:endParaRPr>
          </a:p>
          <a:p>
            <a:pPr marL="0" indent="0">
              <a:buNone/>
            </a:pPr>
            <a:r>
              <a:rPr lang="en-AU" b="1" dirty="0" smtClean="0">
                <a:solidFill>
                  <a:schemeClr val="tx1"/>
                </a:solidFill>
              </a:rPr>
              <a:t>inquiry </a:t>
            </a:r>
            <a:r>
              <a:rPr lang="en-AU" b="1" dirty="0">
                <a:solidFill>
                  <a:schemeClr val="tx1"/>
                </a:solidFill>
              </a:rPr>
              <a:t>process where learners are tasked with a problem or issue and, through iteration </a:t>
            </a:r>
            <a:endParaRPr lang="en-AU" b="1" dirty="0" smtClean="0">
              <a:solidFill>
                <a:schemeClr val="tx1"/>
              </a:solidFill>
            </a:endParaRPr>
          </a:p>
          <a:p>
            <a:pPr marL="0" indent="0">
              <a:buNone/>
            </a:pPr>
            <a:r>
              <a:rPr lang="en-AU" b="1" dirty="0" smtClean="0">
                <a:solidFill>
                  <a:schemeClr val="tx1"/>
                </a:solidFill>
              </a:rPr>
              <a:t>between </a:t>
            </a:r>
            <a:r>
              <a:rPr lang="en-AU" b="1" dirty="0">
                <a:solidFill>
                  <a:schemeClr val="tx1"/>
                </a:solidFill>
              </a:rPr>
              <a:t>discourse and reflection (public and private worlds), construct meaning </a:t>
            </a:r>
            <a:r>
              <a:rPr lang="en-AU" b="1" dirty="0" smtClean="0">
                <a:solidFill>
                  <a:schemeClr val="tx1"/>
                </a:solidFill>
              </a:rPr>
              <a:t>and</a:t>
            </a:r>
          </a:p>
          <a:p>
            <a:pPr marL="0" indent="0">
              <a:buNone/>
            </a:pPr>
            <a:r>
              <a:rPr lang="en-AU" b="1" dirty="0" smtClean="0">
                <a:solidFill>
                  <a:schemeClr val="tx1"/>
                </a:solidFill>
              </a:rPr>
              <a:t> </a:t>
            </a:r>
            <a:r>
              <a:rPr lang="en-AU" b="1" dirty="0">
                <a:solidFill>
                  <a:schemeClr val="tx1"/>
                </a:solidFill>
              </a:rPr>
              <a:t>confirm </a:t>
            </a:r>
            <a:r>
              <a:rPr lang="en-AU" b="1" dirty="0" smtClean="0">
                <a:solidFill>
                  <a:schemeClr val="tx1"/>
                </a:solidFill>
              </a:rPr>
              <a:t>understanding.</a:t>
            </a:r>
            <a:endParaRPr lang="en-AU" b="1" dirty="0">
              <a:solidFill>
                <a:schemeClr val="tx1"/>
              </a:solidFill>
            </a:endParaRPr>
          </a:p>
          <a:p>
            <a:pPr marL="0" indent="0">
              <a:buNone/>
            </a:pPr>
            <a:r>
              <a:rPr lang="en-AU" b="1" dirty="0" smtClean="0">
                <a:solidFill>
                  <a:schemeClr val="tx1"/>
                </a:solidFill>
              </a:rPr>
              <a:t>													</a:t>
            </a:r>
          </a:p>
          <a:p>
            <a:pPr marL="0" indent="0">
              <a:buNone/>
            </a:pPr>
            <a:r>
              <a:rPr lang="en-AU" b="1" dirty="0">
                <a:solidFill>
                  <a:schemeClr val="tx1"/>
                </a:solidFill>
              </a:rPr>
              <a:t>	</a:t>
            </a:r>
            <a:r>
              <a:rPr lang="en-AU" b="1" dirty="0" smtClean="0">
                <a:solidFill>
                  <a:schemeClr val="tx1"/>
                </a:solidFill>
              </a:rPr>
              <a:t>															</a:t>
            </a:r>
            <a:r>
              <a:rPr lang="en-AU" sz="1600" b="1" dirty="0" smtClean="0">
                <a:solidFill>
                  <a:schemeClr val="tx1"/>
                </a:solidFill>
              </a:rPr>
              <a:t>(</a:t>
            </a:r>
            <a:r>
              <a:rPr lang="en-AU" sz="1600" b="1" dirty="0">
                <a:solidFill>
                  <a:schemeClr val="tx1"/>
                </a:solidFill>
              </a:rPr>
              <a:t>Garrison, 2009, p. 353)</a:t>
            </a: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3346909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709" y="554181"/>
            <a:ext cx="10104582" cy="701963"/>
          </a:xfrm>
        </p:spPr>
        <p:txBody>
          <a:bodyPr>
            <a:normAutofit/>
          </a:bodyPr>
          <a:lstStyle/>
          <a:p>
            <a:pPr algn="ctr"/>
            <a:r>
              <a:rPr lang="en-AU" sz="2800" b="1" dirty="0" smtClean="0"/>
              <a:t>Tips for Establishing Cognitive Presence </a:t>
            </a:r>
            <a:endParaRPr lang="en-AU" sz="2800" b="1" dirty="0"/>
          </a:p>
        </p:txBody>
      </p:sp>
      <p:sp>
        <p:nvSpPr>
          <p:cNvPr id="3" name="Content Placeholder 2"/>
          <p:cNvSpPr>
            <a:spLocks noGrp="1"/>
          </p:cNvSpPr>
          <p:nvPr>
            <p:ph idx="1"/>
          </p:nvPr>
        </p:nvSpPr>
        <p:spPr>
          <a:xfrm>
            <a:off x="1043709" y="1256145"/>
            <a:ext cx="10104583" cy="4350328"/>
          </a:xfrm>
        </p:spPr>
        <p:txBody>
          <a:bodyPr>
            <a:normAutofit lnSpcReduction="10000"/>
          </a:bodyPr>
          <a:lstStyle/>
          <a:p>
            <a:endParaRPr lang="en-AU" b="1" dirty="0" smtClean="0">
              <a:solidFill>
                <a:schemeClr val="tx1"/>
              </a:solidFill>
            </a:endParaRPr>
          </a:p>
          <a:p>
            <a:r>
              <a:rPr lang="en-AU" b="1" dirty="0">
                <a:solidFill>
                  <a:schemeClr val="tx1"/>
                </a:solidFill>
              </a:rPr>
              <a:t>P</a:t>
            </a:r>
            <a:r>
              <a:rPr lang="en-AU" b="1" dirty="0" smtClean="0">
                <a:solidFill>
                  <a:schemeClr val="tx1"/>
                </a:solidFill>
              </a:rPr>
              <a:t>resent clear </a:t>
            </a:r>
            <a:r>
              <a:rPr lang="en-AU" b="1" dirty="0">
                <a:solidFill>
                  <a:schemeClr val="tx1"/>
                </a:solidFill>
              </a:rPr>
              <a:t>structure and expectations </a:t>
            </a:r>
            <a:r>
              <a:rPr lang="en-AU" b="1" dirty="0" smtClean="0">
                <a:solidFill>
                  <a:schemeClr val="tx1"/>
                </a:solidFill>
              </a:rPr>
              <a:t>to help </a:t>
            </a:r>
            <a:r>
              <a:rPr lang="en-AU" b="1" dirty="0">
                <a:solidFill>
                  <a:schemeClr val="tx1"/>
                </a:solidFill>
              </a:rPr>
              <a:t>students have a </a:t>
            </a:r>
            <a:r>
              <a:rPr lang="en-AU" b="1" dirty="0" smtClean="0">
                <a:solidFill>
                  <a:schemeClr val="tx1"/>
                </a:solidFill>
              </a:rPr>
              <a:t>specific understanding </a:t>
            </a:r>
            <a:r>
              <a:rPr lang="en-AU" b="1" dirty="0">
                <a:solidFill>
                  <a:schemeClr val="tx1"/>
                </a:solidFill>
              </a:rPr>
              <a:t>of what is expected from them, and what the purpose and learning outcome or objectives of the group activity are. </a:t>
            </a:r>
            <a:endParaRPr lang="en-AU" b="1" dirty="0" smtClean="0">
              <a:solidFill>
                <a:schemeClr val="tx1"/>
              </a:solidFill>
            </a:endParaRPr>
          </a:p>
          <a:p>
            <a:pPr marL="0" indent="0">
              <a:buNone/>
            </a:pPr>
            <a:endParaRPr lang="en-AU" b="1" dirty="0" smtClean="0">
              <a:solidFill>
                <a:schemeClr val="tx1"/>
              </a:solidFill>
            </a:endParaRPr>
          </a:p>
          <a:p>
            <a:r>
              <a:rPr lang="en-AU" b="1" dirty="0" smtClean="0">
                <a:solidFill>
                  <a:schemeClr val="tx1"/>
                </a:solidFill>
              </a:rPr>
              <a:t>Ensure </a:t>
            </a:r>
            <a:r>
              <a:rPr lang="en-AU" b="1" dirty="0">
                <a:solidFill>
                  <a:schemeClr val="tx1"/>
                </a:solidFill>
              </a:rPr>
              <a:t>the assignments allow for the assessment of student achievement on any standard or learning objectives of the </a:t>
            </a:r>
            <a:r>
              <a:rPr lang="en-AU" b="1" dirty="0" smtClean="0">
                <a:solidFill>
                  <a:schemeClr val="tx1"/>
                </a:solidFill>
              </a:rPr>
              <a:t>course.</a:t>
            </a:r>
          </a:p>
          <a:p>
            <a:pPr marL="0" indent="0">
              <a:buNone/>
            </a:pPr>
            <a:endParaRPr lang="en-AU" b="1" dirty="0">
              <a:solidFill>
                <a:schemeClr val="tx1"/>
              </a:solidFill>
            </a:endParaRPr>
          </a:p>
          <a:p>
            <a:r>
              <a:rPr lang="en-AU" b="1" dirty="0">
                <a:solidFill>
                  <a:schemeClr val="tx1"/>
                </a:solidFill>
              </a:rPr>
              <a:t>Sequence the assignments in your intensive course strategically by creating a series of small activities that build on students’ skills and knowledge over a short period of </a:t>
            </a:r>
            <a:r>
              <a:rPr lang="en-AU" b="1" dirty="0" smtClean="0">
                <a:solidFill>
                  <a:schemeClr val="tx1"/>
                </a:solidFill>
              </a:rPr>
              <a:t>time.</a:t>
            </a:r>
          </a:p>
          <a:p>
            <a:pPr marL="0" indent="0">
              <a:buNone/>
            </a:pPr>
            <a:endParaRPr lang="en-AU" b="1" dirty="0">
              <a:solidFill>
                <a:schemeClr val="tx1"/>
              </a:solidFill>
            </a:endParaRPr>
          </a:p>
          <a:p>
            <a:r>
              <a:rPr lang="en-AU" b="1" dirty="0">
                <a:solidFill>
                  <a:schemeClr val="tx1"/>
                </a:solidFill>
              </a:rPr>
              <a:t>If possible, break the assignments into manageable collaborative tasks that add up to a whole. </a:t>
            </a:r>
            <a:endParaRPr lang="en-AU" b="1" dirty="0" smtClean="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3818783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946" y="517236"/>
            <a:ext cx="10058400" cy="738909"/>
          </a:xfrm>
        </p:spPr>
        <p:txBody>
          <a:bodyPr>
            <a:normAutofit/>
          </a:bodyPr>
          <a:lstStyle/>
          <a:p>
            <a:pPr algn="ctr"/>
            <a:r>
              <a:rPr lang="en-AU" sz="2800" b="1" dirty="0" smtClean="0"/>
              <a:t>Teaching </a:t>
            </a:r>
            <a:r>
              <a:rPr lang="en-AU" sz="2800" b="1" dirty="0"/>
              <a:t>presence </a:t>
            </a:r>
            <a:r>
              <a:rPr lang="en-AU" sz="2800" b="1" dirty="0" smtClean="0"/>
              <a:t>		</a:t>
            </a:r>
            <a:endParaRPr lang="en-AU" sz="2800" b="1" dirty="0"/>
          </a:p>
        </p:txBody>
      </p:sp>
      <p:sp>
        <p:nvSpPr>
          <p:cNvPr id="3" name="Content Placeholder 2"/>
          <p:cNvSpPr>
            <a:spLocks noGrp="1"/>
          </p:cNvSpPr>
          <p:nvPr>
            <p:ph sz="half" idx="1"/>
          </p:nvPr>
        </p:nvSpPr>
        <p:spPr>
          <a:xfrm>
            <a:off x="1052946" y="2032001"/>
            <a:ext cx="10058400" cy="4257963"/>
          </a:xfrm>
        </p:spPr>
        <p:txBody>
          <a:bodyPr>
            <a:normAutofit lnSpcReduction="10000"/>
          </a:bodyPr>
          <a:lstStyle/>
          <a:p>
            <a:r>
              <a:rPr lang="en-AU" b="1" dirty="0">
                <a:solidFill>
                  <a:schemeClr val="tx1"/>
                </a:solidFill>
              </a:rPr>
              <a:t>Teaching presence is hypothesized </a:t>
            </a:r>
            <a:r>
              <a:rPr lang="en-AU" b="1" dirty="0" smtClean="0">
                <a:solidFill>
                  <a:schemeClr val="tx1"/>
                </a:solidFill>
              </a:rPr>
              <a:t>around design</a:t>
            </a:r>
            <a:r>
              <a:rPr lang="en-AU" b="1" dirty="0">
                <a:solidFill>
                  <a:schemeClr val="tx1"/>
                </a:solidFill>
              </a:rPr>
              <a:t>, facilitation and direct </a:t>
            </a:r>
            <a:r>
              <a:rPr lang="en-AU" b="1" dirty="0" smtClean="0">
                <a:solidFill>
                  <a:schemeClr val="tx1"/>
                </a:solidFill>
              </a:rPr>
              <a:t>instruction:</a:t>
            </a:r>
          </a:p>
          <a:p>
            <a:pPr marL="0" indent="0">
              <a:buNone/>
            </a:pPr>
            <a:endParaRPr lang="en-AU" b="1" dirty="0" smtClean="0">
              <a:solidFill>
                <a:schemeClr val="tx1"/>
              </a:solidFill>
            </a:endParaRPr>
          </a:p>
          <a:p>
            <a:r>
              <a:rPr lang="en-AU" b="1" dirty="0">
                <a:solidFill>
                  <a:schemeClr val="tx1"/>
                </a:solidFill>
              </a:rPr>
              <a:t>Design sets the stage </a:t>
            </a:r>
            <a:r>
              <a:rPr lang="en-AU" b="1" dirty="0" smtClean="0">
                <a:solidFill>
                  <a:schemeClr val="tx1"/>
                </a:solidFill>
              </a:rPr>
              <a:t>and </a:t>
            </a:r>
            <a:r>
              <a:rPr lang="en-AU" b="1" dirty="0">
                <a:solidFill>
                  <a:schemeClr val="tx1"/>
                </a:solidFill>
              </a:rPr>
              <a:t>the potential of the learning experience. Design </a:t>
            </a:r>
            <a:r>
              <a:rPr lang="en-AU" b="1" dirty="0" smtClean="0">
                <a:solidFill>
                  <a:schemeClr val="tx1"/>
                </a:solidFill>
              </a:rPr>
              <a:t>is </a:t>
            </a:r>
            <a:r>
              <a:rPr lang="en-AU" b="1" dirty="0">
                <a:solidFill>
                  <a:schemeClr val="tx1"/>
                </a:solidFill>
              </a:rPr>
              <a:t>of particular concern in creating a community of </a:t>
            </a:r>
            <a:r>
              <a:rPr lang="en-AU" b="1" dirty="0" smtClean="0">
                <a:solidFill>
                  <a:schemeClr val="tx1"/>
                </a:solidFill>
              </a:rPr>
              <a:t>inquiry </a:t>
            </a:r>
            <a:r>
              <a:rPr lang="en-AU" b="1" dirty="0">
                <a:solidFill>
                  <a:schemeClr val="tx1"/>
                </a:solidFill>
              </a:rPr>
              <a:t>and collaborative-constructivist learning </a:t>
            </a:r>
            <a:r>
              <a:rPr lang="en-AU" b="1" dirty="0" smtClean="0">
                <a:solidFill>
                  <a:schemeClr val="tx1"/>
                </a:solidFill>
              </a:rPr>
              <a:t>experiences</a:t>
            </a:r>
            <a:r>
              <a:rPr lang="en-AU" b="1" dirty="0">
                <a:solidFill>
                  <a:schemeClr val="tx1"/>
                </a:solidFill>
              </a:rPr>
              <a:t>.</a:t>
            </a:r>
          </a:p>
          <a:p>
            <a:r>
              <a:rPr lang="en-AU" b="1" dirty="0" smtClean="0">
                <a:solidFill>
                  <a:schemeClr val="tx1"/>
                </a:solidFill>
              </a:rPr>
              <a:t>facilitating </a:t>
            </a:r>
            <a:r>
              <a:rPr lang="en-AU" b="1" dirty="0">
                <a:solidFill>
                  <a:schemeClr val="tx1"/>
                </a:solidFill>
              </a:rPr>
              <a:t>various learning </a:t>
            </a:r>
            <a:r>
              <a:rPr lang="en-AU" b="1" dirty="0" smtClean="0">
                <a:solidFill>
                  <a:schemeClr val="tx1"/>
                </a:solidFill>
              </a:rPr>
              <a:t>activities is very important. A </a:t>
            </a:r>
            <a:r>
              <a:rPr lang="en-AU" b="1" dirty="0">
                <a:solidFill>
                  <a:schemeClr val="tx1"/>
                </a:solidFill>
              </a:rPr>
              <a:t>common and </a:t>
            </a:r>
            <a:r>
              <a:rPr lang="en-AU" b="1" dirty="0" smtClean="0">
                <a:solidFill>
                  <a:schemeClr val="tx1"/>
                </a:solidFill>
              </a:rPr>
              <a:t>potentially </a:t>
            </a:r>
            <a:r>
              <a:rPr lang="en-AU" b="1" dirty="0">
                <a:solidFill>
                  <a:schemeClr val="tx1"/>
                </a:solidFill>
              </a:rPr>
              <a:t>meaningful activity in online learning is the </a:t>
            </a:r>
            <a:r>
              <a:rPr lang="en-AU" b="1" dirty="0" smtClean="0">
                <a:solidFill>
                  <a:schemeClr val="tx1"/>
                </a:solidFill>
              </a:rPr>
              <a:t>discussion </a:t>
            </a:r>
            <a:r>
              <a:rPr lang="en-AU" b="1" dirty="0">
                <a:solidFill>
                  <a:schemeClr val="tx1"/>
                </a:solidFill>
              </a:rPr>
              <a:t>forum. Here the primary responsibility of </a:t>
            </a:r>
            <a:r>
              <a:rPr lang="en-AU" b="1" dirty="0" smtClean="0">
                <a:solidFill>
                  <a:schemeClr val="tx1"/>
                </a:solidFill>
              </a:rPr>
              <a:t>teaching </a:t>
            </a:r>
            <a:r>
              <a:rPr lang="en-AU" b="1" dirty="0">
                <a:solidFill>
                  <a:schemeClr val="tx1"/>
                </a:solidFill>
              </a:rPr>
              <a:t>presence is to monitor and manage discourse </a:t>
            </a:r>
            <a:r>
              <a:rPr lang="en-AU" b="1" dirty="0" smtClean="0">
                <a:solidFill>
                  <a:schemeClr val="tx1"/>
                </a:solidFill>
              </a:rPr>
              <a:t>to </a:t>
            </a:r>
            <a:r>
              <a:rPr lang="en-AU" b="1" dirty="0">
                <a:solidFill>
                  <a:schemeClr val="tx1"/>
                </a:solidFill>
              </a:rPr>
              <a:t>ensure that it is productive and learners stay engaged. </a:t>
            </a:r>
          </a:p>
          <a:p>
            <a:r>
              <a:rPr lang="en-AU" b="1" dirty="0" smtClean="0">
                <a:solidFill>
                  <a:schemeClr val="tx1"/>
                </a:solidFill>
              </a:rPr>
              <a:t>the </a:t>
            </a:r>
            <a:r>
              <a:rPr lang="en-AU" b="1" dirty="0">
                <a:solidFill>
                  <a:schemeClr val="tx1"/>
                </a:solidFill>
              </a:rPr>
              <a:t>third </a:t>
            </a:r>
            <a:r>
              <a:rPr lang="en-AU" b="1" dirty="0" smtClean="0">
                <a:solidFill>
                  <a:schemeClr val="tx1"/>
                </a:solidFill>
              </a:rPr>
              <a:t>category </a:t>
            </a:r>
            <a:r>
              <a:rPr lang="en-AU" b="1" dirty="0">
                <a:solidFill>
                  <a:schemeClr val="tx1"/>
                </a:solidFill>
              </a:rPr>
              <a:t>of teaching </a:t>
            </a:r>
            <a:r>
              <a:rPr lang="en-AU" b="1" dirty="0" smtClean="0">
                <a:solidFill>
                  <a:schemeClr val="tx1"/>
                </a:solidFill>
              </a:rPr>
              <a:t>presence happens when there </a:t>
            </a:r>
            <a:r>
              <a:rPr lang="en-AU" b="1" dirty="0">
                <a:solidFill>
                  <a:schemeClr val="tx1"/>
                </a:solidFill>
              </a:rPr>
              <a:t>are times in a </a:t>
            </a:r>
            <a:r>
              <a:rPr lang="en-AU" b="1" dirty="0" smtClean="0">
                <a:solidFill>
                  <a:schemeClr val="tx1"/>
                </a:solidFill>
              </a:rPr>
              <a:t>formal </a:t>
            </a:r>
            <a:r>
              <a:rPr lang="en-AU" b="1" dirty="0">
                <a:solidFill>
                  <a:schemeClr val="tx1"/>
                </a:solidFill>
              </a:rPr>
              <a:t>educational context when the disciplinary </a:t>
            </a:r>
            <a:r>
              <a:rPr lang="en-AU" b="1" dirty="0" smtClean="0">
                <a:solidFill>
                  <a:schemeClr val="tx1"/>
                </a:solidFill>
              </a:rPr>
              <a:t>authority </a:t>
            </a:r>
            <a:r>
              <a:rPr lang="en-AU" b="1" dirty="0">
                <a:solidFill>
                  <a:schemeClr val="tx1"/>
                </a:solidFill>
              </a:rPr>
              <a:t>of an experienced teacher is necessary to provide </a:t>
            </a:r>
            <a:r>
              <a:rPr lang="en-AU" b="1" dirty="0" smtClean="0">
                <a:solidFill>
                  <a:schemeClr val="tx1"/>
                </a:solidFill>
              </a:rPr>
              <a:t>specific </a:t>
            </a:r>
            <a:r>
              <a:rPr lang="en-AU" b="1" dirty="0">
                <a:solidFill>
                  <a:schemeClr val="tx1"/>
                </a:solidFill>
              </a:rPr>
              <a:t>ideas, diagnose misconceptions, or </a:t>
            </a:r>
            <a:r>
              <a:rPr lang="en-AU" b="1" dirty="0" smtClean="0">
                <a:solidFill>
                  <a:schemeClr val="tx1"/>
                </a:solidFill>
              </a:rPr>
              <a:t>summarize the discussion.														</a:t>
            </a:r>
          </a:p>
          <a:p>
            <a:pPr marL="3657600" lvl="8" indent="0" algn="r">
              <a:buNone/>
            </a:pPr>
            <a:r>
              <a:rPr lang="en-AU" sz="1600" b="1" dirty="0" smtClean="0">
                <a:solidFill>
                  <a:schemeClr val="tx1"/>
                </a:solidFill>
              </a:rPr>
              <a:t>(</a:t>
            </a:r>
            <a:r>
              <a:rPr lang="en-AU" sz="1600" b="1" dirty="0">
                <a:solidFill>
                  <a:schemeClr val="tx1"/>
                </a:solidFill>
              </a:rPr>
              <a:t>Garrison, 2009, p. </a:t>
            </a:r>
            <a:r>
              <a:rPr lang="en-AU" sz="1600" b="1" dirty="0" smtClean="0">
                <a:solidFill>
                  <a:schemeClr val="tx1"/>
                </a:solidFill>
              </a:rPr>
              <a:t>354)</a:t>
            </a:r>
            <a:endParaRPr lang="en-AU" sz="1600" b="1" dirty="0">
              <a:solidFill>
                <a:schemeClr val="tx1"/>
              </a:solidFill>
            </a:endParaRPr>
          </a:p>
          <a:p>
            <a:endParaRPr lang="en-AU" b="1" dirty="0">
              <a:solidFill>
                <a:schemeClr val="tx1"/>
              </a:solidFill>
            </a:endParaRPr>
          </a:p>
          <a:p>
            <a:endParaRPr lang="en-AU" b="1" dirty="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1581709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182" y="544946"/>
            <a:ext cx="10076873" cy="701964"/>
          </a:xfrm>
        </p:spPr>
        <p:txBody>
          <a:bodyPr>
            <a:normAutofit/>
          </a:bodyPr>
          <a:lstStyle/>
          <a:p>
            <a:pPr algn="ctr"/>
            <a:r>
              <a:rPr lang="en-AU" sz="2800" b="1" dirty="0" smtClean="0">
                <a:solidFill>
                  <a:schemeClr val="tx1"/>
                </a:solidFill>
              </a:rPr>
              <a:t>Tips for Establishing Teaching Presence </a:t>
            </a:r>
            <a:endParaRPr lang="en-AU" sz="2800" b="1" dirty="0">
              <a:solidFill>
                <a:schemeClr val="tx1"/>
              </a:solidFill>
            </a:endParaRPr>
          </a:p>
        </p:txBody>
      </p:sp>
      <p:sp>
        <p:nvSpPr>
          <p:cNvPr id="3" name="Content Placeholder 2"/>
          <p:cNvSpPr>
            <a:spLocks noGrp="1"/>
          </p:cNvSpPr>
          <p:nvPr>
            <p:ph idx="1"/>
          </p:nvPr>
        </p:nvSpPr>
        <p:spPr>
          <a:xfrm>
            <a:off x="1062182" y="1958109"/>
            <a:ext cx="10076873" cy="3629891"/>
          </a:xfrm>
        </p:spPr>
        <p:txBody>
          <a:bodyPr/>
          <a:lstStyle/>
          <a:p>
            <a:r>
              <a:rPr lang="en-AU" b="1" dirty="0">
                <a:solidFill>
                  <a:schemeClr val="tx1"/>
                </a:solidFill>
              </a:rPr>
              <a:t>Instructors can play the most significant role in gradually leading the students through the activities within the modules to help them build on and integrate knowledge, skills, value, and attributes to be prepared for the true to life setting situations. So, that would be a good idea to.</a:t>
            </a:r>
          </a:p>
          <a:p>
            <a:pPr marL="0" indent="0">
              <a:buNone/>
            </a:pPr>
            <a:endParaRPr lang="en-AU" b="1" dirty="0">
              <a:solidFill>
                <a:schemeClr val="tx1"/>
              </a:solidFill>
            </a:endParaRPr>
          </a:p>
          <a:p>
            <a:r>
              <a:rPr lang="en-AU" b="1" dirty="0">
                <a:solidFill>
                  <a:schemeClr val="tx1"/>
                </a:solidFill>
              </a:rPr>
              <a:t>In addition, some students might have multiple concerns about how to participate in online group work, and contribute to the joint goals without annoying others or looking stupid when sharing their opinions or asking questions. So, group activities need to be under the supervision and students should receive encouragement, and timely feedback to their contribution and questions, when required</a:t>
            </a:r>
          </a:p>
          <a:p>
            <a:endParaRPr lang="en-AU" b="1" dirty="0">
              <a:solidFill>
                <a:schemeClr val="tx1"/>
              </a:solidFill>
            </a:endParaRPr>
          </a:p>
          <a:p>
            <a:endParaRPr lang="en-AU" b="1" dirty="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158800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45" y="554182"/>
            <a:ext cx="10178473" cy="1468582"/>
          </a:xfrm>
        </p:spPr>
        <p:txBody>
          <a:bodyPr>
            <a:normAutofit/>
          </a:bodyPr>
          <a:lstStyle/>
          <a:p>
            <a:pPr algn="ctr"/>
            <a:r>
              <a:rPr lang="en-AU" sz="2800" b="1" dirty="0" smtClean="0"/>
              <a:t>Use University Supported Technology for Synchronous and Asynchronous Activities </a:t>
            </a:r>
            <a:endParaRPr lang="en-AU" sz="2800" b="1" dirty="0"/>
          </a:p>
        </p:txBody>
      </p:sp>
      <p:sp>
        <p:nvSpPr>
          <p:cNvPr id="3" name="Content Placeholder 2"/>
          <p:cNvSpPr>
            <a:spLocks noGrp="1"/>
          </p:cNvSpPr>
          <p:nvPr>
            <p:ph idx="1"/>
          </p:nvPr>
        </p:nvSpPr>
        <p:spPr>
          <a:xfrm>
            <a:off x="1034473" y="2022764"/>
            <a:ext cx="10095345" cy="3916167"/>
          </a:xfrm>
        </p:spPr>
        <p:txBody>
          <a:bodyPr>
            <a:normAutofit/>
          </a:bodyPr>
          <a:lstStyle/>
          <a:p>
            <a:r>
              <a:rPr lang="en-AU" b="1" dirty="0" smtClean="0">
                <a:solidFill>
                  <a:schemeClr val="tx1"/>
                </a:solidFill>
              </a:rPr>
              <a:t>Using both synchronous and asynchronous activities </a:t>
            </a:r>
            <a:r>
              <a:rPr lang="en-AU" b="1" dirty="0">
                <a:solidFill>
                  <a:schemeClr val="tx1"/>
                </a:solidFill>
              </a:rPr>
              <a:t>interaction early in a course helps to establish both the teaching </a:t>
            </a:r>
            <a:r>
              <a:rPr lang="en-AU" b="1" dirty="0" smtClean="0">
                <a:solidFill>
                  <a:schemeClr val="tx1"/>
                </a:solidFill>
              </a:rPr>
              <a:t>and </a:t>
            </a:r>
            <a:r>
              <a:rPr lang="en-AU" b="1" dirty="0">
                <a:solidFill>
                  <a:schemeClr val="tx1"/>
                </a:solidFill>
              </a:rPr>
              <a:t>social presence </a:t>
            </a:r>
            <a:r>
              <a:rPr lang="en-AU" b="1" dirty="0" smtClean="0">
                <a:solidFill>
                  <a:schemeClr val="tx1"/>
                </a:solidFill>
              </a:rPr>
              <a:t>that consequently contribute to the </a:t>
            </a:r>
            <a:r>
              <a:rPr lang="en-AU" b="1" dirty="0">
                <a:solidFill>
                  <a:schemeClr val="tx1"/>
                </a:solidFill>
              </a:rPr>
              <a:t>development of cognitive presence as the course </a:t>
            </a:r>
            <a:r>
              <a:rPr lang="en-AU" b="1" dirty="0" smtClean="0">
                <a:solidFill>
                  <a:schemeClr val="tx1"/>
                </a:solidFill>
              </a:rPr>
              <a:t>progresses.</a:t>
            </a:r>
          </a:p>
          <a:p>
            <a:endParaRPr lang="en-AU" b="1" dirty="0" smtClean="0">
              <a:solidFill>
                <a:schemeClr val="tx1"/>
              </a:solidFill>
            </a:endParaRPr>
          </a:p>
          <a:p>
            <a:r>
              <a:rPr lang="en-AU" b="1" dirty="0" smtClean="0">
                <a:solidFill>
                  <a:schemeClr val="tx1"/>
                </a:solidFill>
              </a:rPr>
              <a:t>For synchronous activities, use </a:t>
            </a:r>
            <a:r>
              <a:rPr lang="en-AU" b="1" dirty="0">
                <a:solidFill>
                  <a:schemeClr val="tx1"/>
                </a:solidFill>
              </a:rPr>
              <a:t>s</a:t>
            </a:r>
            <a:r>
              <a:rPr lang="en-AU" b="1" dirty="0" smtClean="0">
                <a:solidFill>
                  <a:schemeClr val="tx1"/>
                </a:solidFill>
              </a:rPr>
              <a:t>cheduled quizzes, scheduled </a:t>
            </a:r>
            <a:r>
              <a:rPr lang="en-AU" b="1" dirty="0">
                <a:solidFill>
                  <a:schemeClr val="tx1"/>
                </a:solidFill>
              </a:rPr>
              <a:t>chat room time for students to share </a:t>
            </a:r>
            <a:r>
              <a:rPr lang="en-AU" b="1" dirty="0" smtClean="0">
                <a:solidFill>
                  <a:schemeClr val="tx1"/>
                </a:solidFill>
              </a:rPr>
              <a:t>ideas, scheduled </a:t>
            </a:r>
            <a:r>
              <a:rPr lang="en-AU" b="1" dirty="0">
                <a:solidFill>
                  <a:schemeClr val="tx1"/>
                </a:solidFill>
              </a:rPr>
              <a:t>video </a:t>
            </a:r>
            <a:r>
              <a:rPr lang="en-AU" b="1" dirty="0" smtClean="0">
                <a:solidFill>
                  <a:schemeClr val="tx1"/>
                </a:solidFill>
              </a:rPr>
              <a:t>conferences, or live </a:t>
            </a:r>
            <a:r>
              <a:rPr lang="en-AU" b="1" dirty="0">
                <a:solidFill>
                  <a:schemeClr val="tx1"/>
                </a:solidFill>
              </a:rPr>
              <a:t>streamed </a:t>
            </a:r>
            <a:r>
              <a:rPr lang="en-AU" b="1" dirty="0" smtClean="0">
                <a:solidFill>
                  <a:schemeClr val="tx1"/>
                </a:solidFill>
              </a:rPr>
              <a:t>lectures and demonstrations.</a:t>
            </a:r>
          </a:p>
          <a:p>
            <a:endParaRPr lang="en-AU" b="1" dirty="0">
              <a:solidFill>
                <a:schemeClr val="tx1"/>
              </a:solidFill>
            </a:endParaRPr>
          </a:p>
          <a:p>
            <a:r>
              <a:rPr lang="en-AU" b="1" dirty="0" smtClean="0">
                <a:solidFill>
                  <a:schemeClr val="tx1"/>
                </a:solidFill>
              </a:rPr>
              <a:t>For asynchronous activities, use canvas webcam, </a:t>
            </a:r>
            <a:r>
              <a:rPr lang="en-AU" b="1" dirty="0">
                <a:solidFill>
                  <a:schemeClr val="tx1"/>
                </a:solidFill>
              </a:rPr>
              <a:t>d</a:t>
            </a:r>
            <a:r>
              <a:rPr lang="en-AU" b="1" dirty="0" smtClean="0">
                <a:solidFill>
                  <a:schemeClr val="tx1"/>
                </a:solidFill>
              </a:rPr>
              <a:t>iscussion </a:t>
            </a:r>
            <a:r>
              <a:rPr lang="en-AU" b="1" dirty="0">
                <a:solidFill>
                  <a:schemeClr val="tx1"/>
                </a:solidFill>
              </a:rPr>
              <a:t>b</a:t>
            </a:r>
            <a:r>
              <a:rPr lang="en-AU" b="1" dirty="0" smtClean="0">
                <a:solidFill>
                  <a:schemeClr val="tx1"/>
                </a:solidFill>
              </a:rPr>
              <a:t>oards, or </a:t>
            </a:r>
            <a:r>
              <a:rPr lang="en-AU" b="1" dirty="0" err="1">
                <a:solidFill>
                  <a:schemeClr val="tx1"/>
                </a:solidFill>
              </a:rPr>
              <a:t>P</a:t>
            </a:r>
            <a:r>
              <a:rPr lang="en-AU" b="1" dirty="0" err="1" smtClean="0">
                <a:solidFill>
                  <a:schemeClr val="tx1"/>
                </a:solidFill>
              </a:rPr>
              <a:t>adlet</a:t>
            </a:r>
            <a:r>
              <a:rPr lang="en-AU" b="1" dirty="0" smtClean="0">
                <a:solidFill>
                  <a:schemeClr val="tx1"/>
                </a:solidFill>
              </a:rPr>
              <a:t> to provide the opportunity for text, audio, and video communication and collaborative work among students.</a:t>
            </a:r>
            <a:endParaRPr lang="en-AU" b="1" dirty="0">
              <a:solidFill>
                <a:schemeClr val="tx1"/>
              </a:solidFill>
            </a:endParaRPr>
          </a:p>
        </p:txBody>
      </p:sp>
      <p:sp>
        <p:nvSpPr>
          <p:cNvPr id="4" name="Footer Placeholder 3"/>
          <p:cNvSpPr>
            <a:spLocks noGrp="1"/>
          </p:cNvSpPr>
          <p:nvPr>
            <p:ph type="ftr" sz="quarter" idx="11"/>
          </p:nvPr>
        </p:nvSpPr>
        <p:spPr/>
        <p:txBody>
          <a:bodyPr/>
          <a:lstStyle/>
          <a:p>
            <a:r>
              <a:rPr lang="en-AU" smtClean="0"/>
              <a:t>Dr Hasti Abbasi</a:t>
            </a:r>
            <a:endParaRPr lang="en-AU"/>
          </a:p>
        </p:txBody>
      </p:sp>
    </p:spTree>
    <p:extLst>
      <p:ext uri="{BB962C8B-B14F-4D97-AF65-F5344CB8AC3E}">
        <p14:creationId xmlns:p14="http://schemas.microsoft.com/office/powerpoint/2010/main" val="10889694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Wisp</Template>
  <TotalTime>1703</TotalTime>
  <Words>1012</Words>
  <Application>Microsoft Macintosh PowerPoint</Application>
  <PresentationFormat>Custom</PresentationFormat>
  <Paragraphs>104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Initial Stages in Transitioning Intensive Courses to Online Delivery </vt:lpstr>
      <vt:lpstr>Initial Stages in Transitioning Intensive Courses to Online Delivery </vt:lpstr>
      <vt:lpstr>Update learning outcomes and the existing curriculum</vt:lpstr>
      <vt:lpstr>Developing Assignments for Intensive Online Courses</vt:lpstr>
      <vt:lpstr>Adopt the Community of Inquiry .  </vt:lpstr>
      <vt:lpstr>Social presence</vt:lpstr>
      <vt:lpstr>Tips for Establishing Social presence</vt:lpstr>
      <vt:lpstr>Cognitive Presence</vt:lpstr>
      <vt:lpstr>Tips for Establishing Cognitive Presence </vt:lpstr>
      <vt:lpstr>Teaching presence   </vt:lpstr>
      <vt:lpstr>Tips for Establishing Teaching Presence </vt:lpstr>
      <vt:lpstr>Use University Supported Technology for Synchronous and Asynchronous Activities </vt:lpstr>
    </vt:vector>
  </TitlesOfParts>
  <Company>The University of Adelaide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Updating program student outcomes and key competencies,</dc:title>
  <dc:creator>Hasti Abbasi</dc:creator>
  <cp:lastModifiedBy>Hasti</cp:lastModifiedBy>
  <cp:revision>61</cp:revision>
  <dcterms:created xsi:type="dcterms:W3CDTF">2020-04-08T01:42:23Z</dcterms:created>
  <dcterms:modified xsi:type="dcterms:W3CDTF">2020-04-28T00:02:29Z</dcterms:modified>
</cp:coreProperties>
</file>